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82" r:id="rId2"/>
    <p:sldId id="256" r:id="rId3"/>
    <p:sldId id="267" r:id="rId4"/>
    <p:sldId id="268" r:id="rId5"/>
    <p:sldId id="273" r:id="rId6"/>
    <p:sldId id="322" r:id="rId7"/>
    <p:sldId id="323" r:id="rId8"/>
    <p:sldId id="324" r:id="rId9"/>
    <p:sldId id="316" r:id="rId10"/>
    <p:sldId id="292" r:id="rId11"/>
    <p:sldId id="299" r:id="rId12"/>
    <p:sldId id="304" r:id="rId13"/>
    <p:sldId id="306" r:id="rId14"/>
    <p:sldId id="307" r:id="rId15"/>
    <p:sldId id="308" r:id="rId16"/>
    <p:sldId id="319" r:id="rId17"/>
    <p:sldId id="326" r:id="rId18"/>
    <p:sldId id="329" r:id="rId19"/>
    <p:sldId id="327" r:id="rId20"/>
    <p:sldId id="328" r:id="rId2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322"/>
            <p14:sldId id="323"/>
            <p14:sldId id="324"/>
            <p14:sldId id="316"/>
            <p14:sldId id="292"/>
            <p14:sldId id="299"/>
            <p14:sldId id="304"/>
            <p14:sldId id="306"/>
            <p14:sldId id="307"/>
            <p14:sldId id="308"/>
            <p14:sldId id="319"/>
            <p14:sldId id="326"/>
            <p14:sldId id="329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4767" autoAdjust="0"/>
  </p:normalViewPr>
  <p:slideViewPr>
    <p:cSldViewPr snapToGrid="0" showGuides="1">
      <p:cViewPr>
        <p:scale>
          <a:sx n="75" d="100"/>
          <a:sy n="75" d="100"/>
        </p:scale>
        <p:origin x="1698" y="48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페널티를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죽음의 페널티가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30.png"/><Relationship Id="rId5" Type="http://schemas.openxmlformats.org/officeDocument/2006/relationships/image" Target="../media/image39.png"/><Relationship Id="rId10" Type="http://schemas.openxmlformats.org/officeDocument/2006/relationships/image" Target="../media/image2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165595"/>
              </p:ext>
            </p:extLst>
          </p:nvPr>
        </p:nvGraphicFramePr>
        <p:xfrm>
          <a:off x="838200" y="808038"/>
          <a:ext cx="10515597" cy="4368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12.25(12)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12.26(7)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1118553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2116563" y="6287180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스테이지 진행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4738531" y="626526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성취감</a:t>
            </a:r>
            <a:endParaRPr lang="ko-KR" altLang="en-US" sz="11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89345"/>
            <a:ext cx="5554386" cy="1434545"/>
            <a:chOff x="479484" y="1906826"/>
            <a:chExt cx="5554386" cy="1434545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1118113" y="2288564"/>
              <a:ext cx="4252505" cy="1052807"/>
              <a:chOff x="1118113" y="2288564"/>
              <a:chExt cx="4252505" cy="10528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18113" y="3079761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/>
                  <a:t>성취감</a:t>
                </a:r>
                <a:endParaRPr lang="ko-KR" altLang="en-US" sz="1100" dirty="0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2058106" y="2288564"/>
                <a:ext cx="2582273" cy="508558"/>
                <a:chOff x="2150513" y="2223247"/>
                <a:chExt cx="2582273" cy="508558"/>
              </a:xfrm>
            </p:grpSpPr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endCxn id="99" idx="3"/>
          </p:cNvCxnSpPr>
          <p:nvPr/>
        </p:nvCxnSpPr>
        <p:spPr>
          <a:xfrm flipH="1">
            <a:off x="8409534" y="5709243"/>
            <a:ext cx="625180" cy="0"/>
          </a:xfrm>
          <a:prstGeom prst="straightConnector1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1188105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2387471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4903824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3726674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3726674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D988C84-32CA-489A-B705-B6760AA8B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975110" y="2082400"/>
            <a:ext cx="803598" cy="99288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5AC369-62BC-474D-A49A-2D8AC110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198149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98A8CF74-5013-4B96-88DA-080A598C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2" y="3597107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4BD33D-BADA-43F8-B7D2-87D90B70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44" y="5261079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id="{239756DF-A2BA-423D-971A-41460EB7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57" y="2069451"/>
            <a:ext cx="911822" cy="9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AB6FF56-A54B-4F3E-B315-20A3523C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6" y="3514863"/>
            <a:ext cx="1031392" cy="10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49FB3D3-12C7-46FC-A286-543EDA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3" y="3524169"/>
            <a:ext cx="1177268" cy="1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1136357-0CC6-41A2-BBE4-14DF1913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6" y="5171201"/>
            <a:ext cx="1145084" cy="114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918AD2B-7B58-4025-8133-D52C2503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35" y="5159092"/>
            <a:ext cx="1106174" cy="11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죽음의 페널티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C376BEB5-5D5C-4030-B74D-89EE9F842912}"/>
              </a:ext>
            </a:extLst>
          </p:cNvPr>
          <p:cNvSpPr/>
          <p:nvPr/>
        </p:nvSpPr>
        <p:spPr>
          <a:xfrm rot="8100000">
            <a:off x="3069698" y="4761497"/>
            <a:ext cx="807904" cy="807902"/>
          </a:xfrm>
          <a:prstGeom prst="halfFrame">
            <a:avLst>
              <a:gd name="adj1" fmla="val 20464"/>
              <a:gd name="adj2" fmla="val 204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511427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4072506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543732" cy="923263"/>
          </a:xfrm>
          <a:prstGeom prst="wedgeRoundRectCallout">
            <a:avLst>
              <a:gd name="adj1" fmla="val -64638"/>
              <a:gd name="adj2" fmla="val 2017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931" y="4569190"/>
            <a:ext cx="619826" cy="6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2B2A782-D76A-4483-8617-33EA7BA1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36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50" y="4863524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3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E6A894-DE01-4F86-8365-9871D598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874" y="4831813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70D76B2F-BE06-43F1-B27B-5636106C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90" y="4862145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>
            <a:extLst>
              <a:ext uri="{FF2B5EF4-FFF2-40B4-BE49-F238E27FC236}">
                <a16:creationId xmlns:a16="http://schemas.microsoft.com/office/drawing/2014/main" id="{02C8B29F-C8BD-435B-A095-485E81B3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57" y="4771765"/>
            <a:ext cx="718916" cy="7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C42FE424-A735-4505-8FF3-113D7C91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645" y="4659612"/>
            <a:ext cx="593430" cy="5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7E50A055-A2C4-4337-BA46-B929B2697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626" y="4625885"/>
            <a:ext cx="627157" cy="6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6356C2A5-D61E-420C-95F6-694141CC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96" y="4594174"/>
            <a:ext cx="658869" cy="65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B54973-A515-4D99-B8CB-4DC6B431298F}"/>
              </a:ext>
            </a:extLst>
          </p:cNvPr>
          <p:cNvGrpSpPr/>
          <p:nvPr/>
        </p:nvGrpSpPr>
        <p:grpSpPr>
          <a:xfrm>
            <a:off x="595999" y="3082438"/>
            <a:ext cx="5500001" cy="814437"/>
            <a:chOff x="595999" y="3312850"/>
            <a:chExt cx="5500001" cy="814437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468EBE4-98E9-4B34-B947-2629C80DC0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2364272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A97D6DF-4A4A-43FA-98A1-E954CE480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628963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4B86B04-F1D0-47EC-888B-D5E87C8BF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4893654" y="3312850"/>
              <a:ext cx="372239" cy="45992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B5D6813-9669-448A-8240-5406D0582912}"/>
                </a:ext>
              </a:extLst>
            </p:cNvPr>
            <p:cNvCxnSpPr/>
            <p:nvPr/>
          </p:nvCxnSpPr>
          <p:spPr>
            <a:xfrm>
              <a:off x="1409387" y="3772772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EAFFAA6A-9E44-467A-B6E7-DD256FAB7D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3318748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A914715-3FFA-4D37-A3ED-6F05FF22E8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203" y="3775693"/>
              <a:ext cx="375460" cy="1991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6D3A77-592E-4E13-B18E-E45CE84908E7}"/>
                </a:ext>
              </a:extLst>
            </p:cNvPr>
            <p:cNvSpPr txBox="1"/>
            <p:nvPr/>
          </p:nvSpPr>
          <p:spPr>
            <a:xfrm>
              <a:off x="4769662" y="3881066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D7B624-0CD9-4E6E-822A-21183883A710}"/>
                </a:ext>
              </a:extLst>
            </p:cNvPr>
            <p:cNvSpPr txBox="1"/>
            <p:nvPr/>
          </p:nvSpPr>
          <p:spPr>
            <a:xfrm>
              <a:off x="595999" y="3656056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기존 게임</a:t>
              </a:r>
              <a:endParaRPr lang="ko-KR" altLang="en-US" sz="10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C36B13B-82B0-4A33-8FC6-5095E1A5CCEF}"/>
                </a:ext>
              </a:extLst>
            </p:cNvPr>
            <p:cNvCxnSpPr/>
            <p:nvPr/>
          </p:nvCxnSpPr>
          <p:spPr>
            <a:xfrm>
              <a:off x="3946933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9EC318A3-8254-4897-BA09-AF5F46BBD6F8}"/>
                </a:ext>
              </a:extLst>
            </p:cNvPr>
            <p:cNvCxnSpPr/>
            <p:nvPr/>
          </p:nvCxnSpPr>
          <p:spPr>
            <a:xfrm>
              <a:off x="4830395" y="3639997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20C277-DBB8-43EC-A964-0DB846EE83FF}"/>
              </a:ext>
            </a:extLst>
          </p:cNvPr>
          <p:cNvGrpSpPr/>
          <p:nvPr/>
        </p:nvGrpSpPr>
        <p:grpSpPr>
          <a:xfrm>
            <a:off x="528530" y="2251925"/>
            <a:ext cx="5287757" cy="589532"/>
            <a:chOff x="528530" y="2482337"/>
            <a:chExt cx="5287757" cy="58953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09C22FD-A153-4415-828B-E83601E0D49E}"/>
                </a:ext>
              </a:extLst>
            </p:cNvPr>
            <p:cNvGrpSpPr/>
            <p:nvPr/>
          </p:nvGrpSpPr>
          <p:grpSpPr>
            <a:xfrm>
              <a:off x="1409387" y="2482337"/>
              <a:ext cx="4406900" cy="459922"/>
              <a:chOff x="-5784850" y="535666"/>
              <a:chExt cx="4406900" cy="459922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84B2AB0-FB51-429D-B11A-5D6E3C25E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80" t="8476" r="19006" b="12801"/>
              <a:stretch/>
            </p:blipFill>
            <p:spPr>
              <a:xfrm>
                <a:off x="-2300583" y="535666"/>
                <a:ext cx="372239" cy="459922"/>
              </a:xfrm>
              <a:prstGeom prst="rect">
                <a:avLst/>
              </a:prstGeom>
            </p:spPr>
          </p:pic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54B19C5D-F49B-40CD-9DEE-11BEE841C5E7}"/>
                  </a:ext>
                </a:extLst>
              </p:cNvPr>
              <p:cNvCxnSpPr/>
              <p:nvPr/>
            </p:nvCxnSpPr>
            <p:spPr>
              <a:xfrm>
                <a:off x="-5784850" y="995588"/>
                <a:ext cx="44069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ED7ACA00-A9A5-43B2-8028-E69A26A7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1248390" y="2482337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20610D-CD5E-4EE9-BBF7-80F8238B6E3B}"/>
                </a:ext>
              </a:extLst>
            </p:cNvPr>
            <p:cNvSpPr txBox="1"/>
            <p:nvPr/>
          </p:nvSpPr>
          <p:spPr>
            <a:xfrm>
              <a:off x="528530" y="2825648"/>
              <a:ext cx="8643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-</a:t>
              </a:r>
              <a:r>
                <a:rPr lang="ko-KR" altLang="en-US" sz="1000" dirty="0" err="1"/>
                <a:t>라이크</a:t>
              </a:r>
              <a:endParaRPr lang="ko-KR" altLang="en-US" sz="10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9369273-8449-435A-AAD3-984CB51974A9}"/>
                </a:ext>
              </a:extLst>
            </p:cNvPr>
            <p:cNvCxnSpPr/>
            <p:nvPr/>
          </p:nvCxnSpPr>
          <p:spPr>
            <a:xfrm>
              <a:off x="1566360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BEA9784-D85A-41CC-9116-5C1FAC405922}"/>
                </a:ext>
              </a:extLst>
            </p:cNvPr>
            <p:cNvCxnSpPr/>
            <p:nvPr/>
          </p:nvCxnSpPr>
          <p:spPr>
            <a:xfrm>
              <a:off x="4830395" y="2810356"/>
              <a:ext cx="0" cy="2410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842C640A-133C-4F42-8C4A-8D27C89E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941" y="2680689"/>
              <a:ext cx="550395" cy="26458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07F8BD-E030-4B1C-98F4-B540B7AEFF18}"/>
                </a:ext>
              </a:extLst>
            </p:cNvPr>
            <p:cNvSpPr txBox="1"/>
            <p:nvPr/>
          </p:nvSpPr>
          <p:spPr>
            <a:xfrm>
              <a:off x="3181335" y="2586873"/>
              <a:ext cx="1326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재도전을 위한 육성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죽음의 페널티</a:t>
            </a:r>
          </a:p>
        </p:txBody>
      </p:sp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3FB7A6-D458-4114-964A-2E122AC5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209860" y="2109930"/>
            <a:ext cx="1167144" cy="14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222925" y="4674515"/>
            <a:ext cx="2383110" cy="1257365"/>
            <a:chOff x="936867" y="4253029"/>
            <a:chExt cx="4324852" cy="228185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936867" y="4545829"/>
              <a:ext cx="1413748" cy="650500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9A2CC81A-F97E-41F3-8876-E636CC8E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28" y="5302244"/>
            <a:ext cx="781644" cy="7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FE5194C-09DE-48AE-95A9-D7C3067A15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2509256" y="2079920"/>
            <a:ext cx="678444" cy="8382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916B95-E72A-4053-85E5-3BD0DDF6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83" y="2236982"/>
            <a:ext cx="767269" cy="76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743C40-48E9-4F44-A857-72FAD548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24" y="1942992"/>
            <a:ext cx="1052448" cy="10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2B47790-8D44-4047-91E3-92353568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74" y="4725748"/>
            <a:ext cx="940428" cy="9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1C08A94-87CA-4B75-9A60-27DF86CC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82" y="4731439"/>
            <a:ext cx="905724" cy="9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64198"/>
            <a:ext cx="11216961" cy="2603314"/>
          </a:xfrm>
          <a:prstGeom prst="roundRect">
            <a:avLst>
              <a:gd name="adj" fmla="val 110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09362"/>
              </p:ext>
            </p:extLst>
          </p:nvPr>
        </p:nvGraphicFramePr>
        <p:xfrm>
          <a:off x="485773" y="768810"/>
          <a:ext cx="11216960" cy="259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82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061133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3053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시스템을 활용한 로그와 유사한 게임들을 통틀어 지칭하는 장르 이름이다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7349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로그 </a:t>
                      </a:r>
                      <a:r>
                        <a:rPr lang="ko-KR" altLang="en-US" sz="1400" b="1" dirty="0" err="1"/>
                        <a:t>라이크의</a:t>
                      </a:r>
                      <a:r>
                        <a:rPr lang="ko-KR" altLang="en-US" sz="1400" b="1" dirty="0"/>
                        <a:t>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요소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죽음의 페널티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랜덤 생성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식별 요소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자원 관리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를 핵심 시스템으로 사용한다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각 요소마다 특징 다르고 다른 요소와 함께 사용되었을 때 효과도 다양해 진다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유저에게 주는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라이크의</a:t>
                      </a:r>
                      <a:r>
                        <a:rPr lang="ko-KR" altLang="en-US" sz="1200" dirty="0"/>
                        <a:t> 특징 요소들이 각각 유저에게 주는 경험은 다르다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하지만 복합적인 상황에서 사람마다 다른 감정을 느끼게도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죽음의 페널티로 인해 유저는 긴장감에 소극적인 플레이를 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자원관리 요소를 통해 자원 획득을 위해 위험한 던전을 탐험하게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랜덤 생성을 통해 매번 새로운 환경의 즐거움을 느끼게 해 지루함을 상쇄시킨다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식별 요소를 통해 위 요소들을 것을 유저가 직접 경험으로 학습하도록 해 게임의 몰입도를 높이게 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FD7F14-16A3-49CC-8273-9FDEBBE194C1}"/>
              </a:ext>
            </a:extLst>
          </p:cNvPr>
          <p:cNvSpPr/>
          <p:nvPr/>
        </p:nvSpPr>
        <p:spPr>
          <a:xfrm>
            <a:off x="485773" y="3492342"/>
            <a:ext cx="11216961" cy="3114834"/>
          </a:xfrm>
          <a:prstGeom prst="roundRect">
            <a:avLst>
              <a:gd name="adj" fmla="val 982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354599-EBDA-4EA5-9194-331FFF3D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542136"/>
              </p:ext>
            </p:extLst>
          </p:nvPr>
        </p:nvGraphicFramePr>
        <p:xfrm>
          <a:off x="485773" y="3488561"/>
          <a:ext cx="11216960" cy="311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/>
                        <a:t>로그</a:t>
                      </a:r>
                      <a:r>
                        <a:rPr lang="en-US" altLang="ko-KR" sz="1400" b="1" dirty="0"/>
                        <a:t>-</a:t>
                      </a:r>
                      <a:r>
                        <a:rPr lang="ko-KR" altLang="en-US" sz="1400" b="1" dirty="0"/>
                        <a:t>라이트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964E71-9677-4400-8EC8-BB9A10B716B2}"/>
              </a:ext>
            </a:extLst>
          </p:cNvPr>
          <p:cNvSpPr/>
          <p:nvPr/>
        </p:nvSpPr>
        <p:spPr>
          <a:xfrm>
            <a:off x="485774" y="671362"/>
            <a:ext cx="11216961" cy="1443188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456605-ED63-4D18-9D1F-C4FC971D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073859"/>
              </p:ext>
            </p:extLst>
          </p:nvPr>
        </p:nvGraphicFramePr>
        <p:xfrm>
          <a:off x="485774" y="671364"/>
          <a:ext cx="11216960" cy="144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960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</a:tblGrid>
              <a:tr h="4924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50748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특징을 계승한 다양한 게임들이 출시하며 그것을 지칭할 용어가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게임에서 랜덤 생성과 죽음의 페널티가 가장 핵심 시스템이라 생각한다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2008</a:t>
                      </a:r>
                      <a:r>
                        <a:rPr lang="ko-KR" altLang="en-US" sz="1200" dirty="0"/>
                        <a:t>년 독일 개발자 </a:t>
                      </a:r>
                      <a:r>
                        <a:rPr lang="ko-KR" altLang="en-US" sz="1200" dirty="0" err="1"/>
                        <a:t>컴퍼런스에서</a:t>
                      </a:r>
                      <a:r>
                        <a:rPr lang="ko-KR" altLang="en-US" sz="1200" dirty="0"/>
                        <a:t> 장르에 필요한 요소가 무엇인지 정의하는 시간을 가졌다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2250097"/>
            <a:ext cx="11216961" cy="443645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/>
        </p:nvGraphicFramePr>
        <p:xfrm>
          <a:off x="485773" y="2254709"/>
          <a:ext cx="11216960" cy="4436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8975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게임의 특징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7750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죽음의 페널티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세이브 포인트가 없으며 캐릭터가 사망하게 되면 게임을 진행한 정보를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사망 시 페널티가 큰 것 때문에 플레이의 긴장감이 생긴다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 출시한 게임의 경우 해당 요소를 성장 요소를 사용해 게임의 진입장벽과 유저 스스로 게임의 난이도를 조절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2030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 내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구조물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NPC</a:t>
                      </a:r>
                      <a:r>
                        <a:rPr lang="ko-KR" altLang="en-US" sz="1000" dirty="0"/>
                        <a:t>의 배치가 랜덤으로 진행되는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죽음으로 플레이 정보가 삭제되면 처음부터 다시 플레이하는 것을 반복하게 되어 쉽게 지루해진다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플레이어의 주위 환경을 계속해서 변경시켜 새로운 경험을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게임마다 다양한 방식으로 랜덤 생성을 진행한다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랜덤 생성할 구조물과 위치를 지정해 상황에 따라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미리 제작한 방정보를 연결 방향에 따라 적절히 연결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유저에게 게임내 정보를 대부분 전달하지 않는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유저가 직접 경험하는 것을 통해 정보를 학습하고 기억하게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소울 나이트의 경우  식별 요소를 줄이고 최대한 빠른 속도로 플레이 할 수 있도록 유저에게 정보지원을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 그리드의 경우 식별 요소가 하나의 컨텐츠로 초기에 마을의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없다 던전에서 한 명씩 구조하며 기능을 하나씩 개방하게 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9455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의 식별 요소를 유저 캐릭터 상태 값 이외에 관리해야 하는 수치가 있는 것을 의미했지만 현재는 캐릭터의 기본 요소와 함께 포함해서 설명한다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관리해야 하는 자원 수치의 수가 많아 질수록 게임의 난이도가 증가하게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최근에는 자원 관리요소를 전투와 연관 지어 사용한다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소비하게 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마나 자동 재생 불가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던전 안과 밖에서 사용하는 재화가 같아 사용시 적절한 소비를 하도록 유도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-43543" y="-1097563"/>
            <a:ext cx="1223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0000"/>
                </a:solidFill>
              </a:rPr>
              <a:t>상단의 모든 텍스트 들을 몰아서 올리는 것이 정리는 아니다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정리는 핵심만을 요약하고 말그대로 정리해서 잘 전달 되도록 하는 것이 목적이다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02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26282"/>
            <a:ext cx="11216961" cy="4388996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6567"/>
              </p:ext>
            </p:extLst>
          </p:nvPr>
        </p:nvGraphicFramePr>
        <p:xfrm>
          <a:off x="485773" y="726281"/>
          <a:ext cx="11216960" cy="438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게임에 빠져드는 이유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죽음의 페널티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다른 게임들과 달리 죽음의 페널티가 크다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때문에 유저는 다른 게임들과 차별화된 죽음을 경험한 이후 페널티를 회피하기 위한 플레이를 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죽음을 회피하려는 플레이를 통해 유저는 숙련도를 쌓게 되고 높은 긴장감과 낮은 이완상태를 오가며 유저는 자신이 성장하고 있음을 시각적으로 확인하게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또한 죽음의 페널티로 인해 얻은 것이 많은 만큼 잃을 것도 많다는 것을 인지하고 현재 선택이 이후 플레이에 어떻게 영향을 끼칠지 고민하게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긴장 강화 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직접 경험을 통한 성장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큰 페널티 만큼 큰 성취감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유저에게 선택과 집중의 필요성을 알려줌</a:t>
                      </a:r>
                      <a:endParaRPr lang="en-US" altLang="ko-K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19766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효율을 높여 주며 동시에 유저의 반복 플레이의 지루함을 일부 덜어주게 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패키지 게임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온라인 게임의 경우 지속적인 업데이트로 유저가 지루함으로 인해 떠나는 것을 방지하려고 노력한다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매번 플레이마다 새로운 환경이 만들어진다는 것은 유저의 지루함을 개선할 수 있는 좋은 방법이다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과정에서도 이점을 발휘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유저의 지루함을 개선함과 동시에 추가 업데이트의 기간을 충분히 가질 수 있게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미리 리소스를 생성해둔 상태로 랜덤 배치함으로 상대적으로 적은 리소스로 큰 컨텐츠 볼륨을 만들 수 있다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 내 주요 정보를 은닉하는 것으로 유저가 직접 플레이한 경험을 통해 학습하고 배우도록 하는 것이 목적이다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랜덤 생성 요소로 인해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유저는 앞으로 처할 상황과 던전형태를 예상할 수 없게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죽음의 페널티로 인해 또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언제든 죽을 수 있다는 것에 긴장감이 생기고 매 플레이 마다 신중한 선택을 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다만 랜덤 생성과 함께 운적요소가 강하게 작용할 경우 유저는 반발하게 되기에 적정 선을 찾는 것이 중요하다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73300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자원 관리요소로 전투를 진행해야 하는 동기가 부여된다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위험을 무릅쓰고 몬스터와 전투해 자원을 획득하게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이때 던전 한곳에 머무는 것이 자연스럽게 불가능해 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자원 관리 숙련도에 따라 이후 유저가 느끼는 게임의 난이도는 동일한 환경에서도 서로 달라진다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0DD603-94FF-4E16-B8B4-D623BC3E6A09}"/>
              </a:ext>
            </a:extLst>
          </p:cNvPr>
          <p:cNvSpPr/>
          <p:nvPr/>
        </p:nvSpPr>
        <p:spPr>
          <a:xfrm>
            <a:off x="485771" y="5219700"/>
            <a:ext cx="11216959" cy="1409700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라이크에</a:t>
            </a:r>
            <a:r>
              <a:rPr lang="ko-KR" altLang="en-US" sz="1200" dirty="0">
                <a:solidFill>
                  <a:schemeClr val="tx1"/>
                </a:solidFill>
              </a:rPr>
              <a:t> 사용되는 요소인 죽음의 페널티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랜덤 생성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식별 요소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자원 관리 는 각 요소가 서로를 서포트 하면서 다른 게임들과 다른 차별점을 가지게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가지 요소의 궁극적인 목적은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예측 불가능한 상황과 다른 게임에서 찾기 힘든 큰 페널티를 통해 유저에게 긴장감과 선택의 중요성을 전달하고 수 없이 많은 반복을 통해 축적한 경험과 성장한 숙련도로 고난을 극복했을 때 더 큰 성취감을 주고자 한다</a:t>
            </a:r>
            <a:r>
              <a:rPr lang="en-US" altLang="ko-KR" sz="1400" b="1" dirty="0">
                <a:solidFill>
                  <a:srgbClr val="7030A0"/>
                </a:solidFill>
              </a:rPr>
              <a:t>.’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87241"/>
            <a:ext cx="11216961" cy="586181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26704"/>
              </p:ext>
            </p:extLst>
          </p:nvPr>
        </p:nvGraphicFramePr>
        <p:xfrm>
          <a:off x="485773" y="787240"/>
          <a:ext cx="11216960" cy="5861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 게임 산업 뿐만 아니라 다른 문화 컨텐츠에서도 다양한 장르의 요소를 활용함으로 점차 장르의 벽이 허물어져 가고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게임에서도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사용하기도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게임들과 달리 게임의 난이도가 높고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경험 또한 게임이 주려는 경험과 다소 차이가 있기 때문이다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때문에 적절히 난이도를 순화하는 방식으로 보다 많은 사람들이 게임을 즐길 수 있도록 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죽음의 페널티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방식을 사용한 장르를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다르게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라이트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지칭하고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문서에서 예시로 설명한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대표적인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라이트 장르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대부분의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싱글 플레이를 기반으로 게임이 진행되었다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덕분에 플레이하는 유저에 각자 취향과 성향에 따라 플레이 방식이 자유로워 질 수 있지만 반대로 쉽게 지루해지는 경향이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방식이 어려운 사람의 경우 도와주는 사람이 한 명 즘은 필요해 지인이나 커뮤니티의 정보를 찾아 공부하게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플레이를 통해 신규 유저에게 긴장감이 감소하고 안정적인 플레이를 할 수 있도록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유저 경우 경쟁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협동의 경험이 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게임과 다른 새로운 경험으로 받게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03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2031190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마지막 총 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죽음의 페널티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AB54EF-BB16-425D-BBD0-5B87E178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14" y="5211769"/>
            <a:ext cx="1276420" cy="1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6488"/>
              </p:ext>
            </p:extLst>
          </p:nvPr>
        </p:nvGraphicFramePr>
        <p:xfrm>
          <a:off x="428392" y="3270991"/>
          <a:ext cx="4743026" cy="255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365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활용한 빠른 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죽음의 페널티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죽음의 페널티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죽음의 페널티의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죽음의 페널티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11894</TotalTime>
  <Words>4027</Words>
  <Application>Microsoft Office PowerPoint</Application>
  <PresentationFormat>와이드스크린</PresentationFormat>
  <Paragraphs>442</Paragraphs>
  <Slides>20</Slides>
  <Notes>17</Notes>
  <HiddenSlides>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총 정리</vt:lpstr>
      <vt:lpstr>총 정리</vt:lpstr>
      <vt:lpstr>총 정리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680</cp:revision>
  <dcterms:created xsi:type="dcterms:W3CDTF">2019-10-07T05:13:37Z</dcterms:created>
  <dcterms:modified xsi:type="dcterms:W3CDTF">2019-12-26T04:59:42Z</dcterms:modified>
</cp:coreProperties>
</file>